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2" r:id="rId3"/>
    <p:sldId id="323" r:id="rId4"/>
    <p:sldId id="332" r:id="rId5"/>
    <p:sldId id="324" r:id="rId6"/>
    <p:sldId id="333" r:id="rId7"/>
    <p:sldId id="334" r:id="rId8"/>
    <p:sldId id="335" r:id="rId9"/>
    <p:sldId id="336" r:id="rId10"/>
    <p:sldId id="337" r:id="rId11"/>
    <p:sldId id="338" r:id="rId12"/>
    <p:sldId id="32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CC9900"/>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291" autoAdjust="0"/>
  </p:normalViewPr>
  <p:slideViewPr>
    <p:cSldViewPr>
      <p:cViewPr varScale="1">
        <p:scale>
          <a:sx n="69" d="100"/>
          <a:sy n="69" d="100"/>
        </p:scale>
        <p:origin x="1278"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9F9B3C-CC67-4FB0-B743-3E279AEE8763}" type="datetimeFigureOut">
              <a:rPr lang="en-US" smtClean="0"/>
              <a:pPr/>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9F9B3C-CC67-4FB0-B743-3E279AEE8763}" type="datetimeFigureOut">
              <a:rPr lang="en-US" smtClean="0"/>
              <a:pPr/>
              <a:t>7/28/2022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9F9B3C-CC67-4FB0-B743-3E279AEE8763}" type="datetimeFigureOut">
              <a:rPr lang="en-US" smtClean="0"/>
              <a:pPr/>
              <a:t>7/28/2022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9F9B3C-CC67-4FB0-B743-3E279AEE8763}" type="datetimeFigureOut">
              <a:rPr lang="en-US" smtClean="0"/>
              <a:pPr/>
              <a:t>7/28/2022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3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F9B3C-CC67-4FB0-B743-3E279AEE8763}" type="datetimeFigureOut">
              <a:rPr lang="en-US" smtClean="0"/>
              <a:pPr/>
              <a:t>7/28/2022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18EC7C-0D21-46D7-810E-B6A6025F196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a:srcRect/>
          <a:stretch>
            <a:fillRect/>
          </a:stretch>
        </p:blipFill>
        <p:spPr bwMode="auto">
          <a:xfrm>
            <a:off x="228600" y="4572000"/>
            <a:ext cx="8534400" cy="2047875"/>
          </a:xfrm>
          <a:prstGeom prst="rect">
            <a:avLst/>
          </a:prstGeom>
          <a:noFill/>
          <a:ln w="9525">
            <a:noFill/>
            <a:miter lim="800000"/>
            <a:headEnd/>
            <a:tailEnd/>
          </a:ln>
          <a:effectLst/>
        </p:spPr>
      </p:pic>
      <p:sp>
        <p:nvSpPr>
          <p:cNvPr id="7" name="Rectangle 6"/>
          <p:cNvSpPr/>
          <p:nvPr/>
        </p:nvSpPr>
        <p:spPr>
          <a:xfrm>
            <a:off x="534244" y="5132368"/>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a:srcRect/>
          <a:stretch>
            <a:fillRect/>
          </a:stretch>
        </p:blipFill>
        <p:spPr bwMode="auto">
          <a:xfrm>
            <a:off x="152400" y="228600"/>
            <a:ext cx="8610600" cy="2590800"/>
          </a:xfrm>
          <a:prstGeom prst="rect">
            <a:avLst/>
          </a:prstGeom>
          <a:noFill/>
          <a:ln w="9525">
            <a:noFill/>
            <a:miter lim="800000"/>
            <a:headEnd/>
            <a:tailEnd/>
          </a:ln>
          <a:effectLst/>
        </p:spPr>
      </p:pic>
      <p:pic>
        <p:nvPicPr>
          <p:cNvPr id="1026" name="Picture 2"/>
          <p:cNvPicPr>
            <a:picLocks noChangeAspect="1" noChangeArrowheads="1"/>
          </p:cNvPicPr>
          <p:nvPr/>
        </p:nvPicPr>
        <p:blipFill>
          <a:blip r:embed="rId4"/>
          <a:srcRect/>
          <a:stretch>
            <a:fillRect/>
          </a:stretch>
        </p:blipFill>
        <p:spPr bwMode="auto">
          <a:xfrm>
            <a:off x="2895600" y="304800"/>
            <a:ext cx="3200400" cy="25146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5" cstate="print"/>
          <a:srcRect/>
          <a:stretch>
            <a:fillRect/>
          </a:stretch>
        </p:blipFill>
        <p:spPr bwMode="auto">
          <a:xfrm>
            <a:off x="2057400" y="2819400"/>
            <a:ext cx="4724400" cy="1755457"/>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0E95BBC-88AB-4916-A4F0-4E668D8005FC}"/>
              </a:ext>
            </a:extLst>
          </p:cNvPr>
          <p:cNvSpPr/>
          <p:nvPr/>
        </p:nvSpPr>
        <p:spPr>
          <a:xfrm>
            <a:off x="4343400" y="196870"/>
            <a:ext cx="4572000" cy="5324535"/>
          </a:xfrm>
          <a:prstGeom prst="rect">
            <a:avLst/>
          </a:prstGeom>
        </p:spPr>
        <p:txBody>
          <a:bodyPr wrap="square">
            <a:spAutoFit/>
          </a:bodyPr>
          <a:lstStyle/>
          <a:p>
            <a:pPr algn="ctr"/>
            <a:r>
              <a:rPr lang="en-US" sz="4800" b="1" dirty="0">
                <a:solidFill>
                  <a:srgbClr val="7030A0"/>
                </a:solidFill>
              </a:rPr>
              <a:t>B.A. 2nd YEAR</a:t>
            </a:r>
            <a:endParaRPr lang="en-US" sz="3600" b="1" dirty="0">
              <a:solidFill>
                <a:srgbClr val="7030A0"/>
              </a:solidFill>
            </a:endParaRPr>
          </a:p>
          <a:p>
            <a:pPr algn="ctr"/>
            <a:endParaRPr lang="en-US" sz="4000" b="1" dirty="0">
              <a:solidFill>
                <a:srgbClr val="FF0000"/>
              </a:solidFill>
            </a:endParaRPr>
          </a:p>
          <a:p>
            <a:pPr algn="ctr"/>
            <a:r>
              <a:rPr lang="en-US" sz="4000" b="1" dirty="0">
                <a:solidFill>
                  <a:srgbClr val="FF0000"/>
                </a:solidFill>
              </a:rPr>
              <a:t>COURSE NAME: SPORTS  PSYCHOLOGY</a:t>
            </a:r>
          </a:p>
          <a:p>
            <a:pPr algn="ctr"/>
            <a:endParaRPr lang="en-US" sz="3600" b="1" dirty="0">
              <a:solidFill>
                <a:srgbClr val="FF0000"/>
              </a:solidFill>
            </a:endParaRPr>
          </a:p>
          <a:p>
            <a:pPr algn="ctr"/>
            <a:r>
              <a:rPr lang="en-US" sz="4800" b="1" dirty="0">
                <a:solidFill>
                  <a:srgbClr val="002060"/>
                </a:solidFill>
              </a:rPr>
              <a:t>COURSE CODE: PED202TH </a:t>
            </a:r>
          </a:p>
        </p:txBody>
      </p:sp>
      <p:pic>
        <p:nvPicPr>
          <p:cNvPr id="2050" name="Picture 2"/>
          <p:cNvPicPr>
            <a:picLocks noChangeAspect="1" noChangeArrowheads="1"/>
          </p:cNvPicPr>
          <p:nvPr/>
        </p:nvPicPr>
        <p:blipFill>
          <a:blip r:embed="rId2"/>
          <a:srcRect/>
          <a:stretch>
            <a:fillRect/>
          </a:stretch>
        </p:blipFill>
        <p:spPr bwMode="auto">
          <a:xfrm>
            <a:off x="0" y="1"/>
            <a:ext cx="4343400" cy="6858000"/>
          </a:xfrm>
          <a:prstGeom prst="rect">
            <a:avLst/>
          </a:prstGeom>
          <a:noFill/>
          <a:ln w="9525">
            <a:noFill/>
            <a:miter lim="800000"/>
            <a:headEnd/>
            <a:tailEnd/>
          </a:ln>
          <a:effectLst/>
        </p:spPr>
      </p:pic>
    </p:spTree>
    <p:extLst>
      <p:ext uri="{BB962C8B-B14F-4D97-AF65-F5344CB8AC3E}">
        <p14:creationId xmlns:p14="http://schemas.microsoft.com/office/powerpoint/2010/main" val="247687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407AEE-87E5-4259-B378-DA80629601FD}"/>
              </a:ext>
            </a:extLst>
          </p:cNvPr>
          <p:cNvPicPr>
            <a:picLocks noChangeAspect="1"/>
          </p:cNvPicPr>
          <p:nvPr/>
        </p:nvPicPr>
        <p:blipFill>
          <a:blip r:embed="rId2"/>
          <a:stretch>
            <a:fillRect/>
          </a:stretch>
        </p:blipFill>
        <p:spPr>
          <a:xfrm>
            <a:off x="312208" y="228600"/>
            <a:ext cx="8519583" cy="6019800"/>
          </a:xfrm>
          <a:prstGeom prst="rect">
            <a:avLst/>
          </a:prstGeom>
        </p:spPr>
      </p:pic>
      <p:sp>
        <p:nvSpPr>
          <p:cNvPr id="5" name="Rectangle 4">
            <a:extLst>
              <a:ext uri="{FF2B5EF4-FFF2-40B4-BE49-F238E27FC236}">
                <a16:creationId xmlns:a16="http://schemas.microsoft.com/office/drawing/2014/main" id="{C33DFDED-B469-4BA0-ABCE-B3D8108EB3C4}"/>
              </a:ext>
            </a:extLst>
          </p:cNvPr>
          <p:cNvSpPr/>
          <p:nvPr/>
        </p:nvSpPr>
        <p:spPr>
          <a:xfrm>
            <a:off x="685799" y="256309"/>
            <a:ext cx="7772400" cy="4524315"/>
          </a:xfrm>
          <a:prstGeom prst="rect">
            <a:avLst/>
          </a:prstGeom>
        </p:spPr>
        <p:txBody>
          <a:bodyPr wrap="square">
            <a:spAutoFit/>
          </a:bodyPr>
          <a:lstStyle/>
          <a:p>
            <a:pPr algn="ctr"/>
            <a:r>
              <a:rPr lang="en-US" sz="7200" b="1" dirty="0">
                <a:solidFill>
                  <a:srgbClr val="FF0000"/>
                </a:solidFill>
              </a:rPr>
              <a:t>PSYCHOLOGY FACTORS, GROWTH AND DEVELOPMENT</a:t>
            </a:r>
            <a:endParaRPr lang="en-US" sz="1200"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7C6A-24DD-4FB6-B4C2-21AF6A10B5F1}"/>
              </a:ext>
            </a:extLst>
          </p:cNvPr>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lstStyle/>
          <a:p>
            <a:r>
              <a:rPr lang="en-US" b="1" dirty="0">
                <a:solidFill>
                  <a:srgbClr val="FF0000"/>
                </a:solidFill>
              </a:rPr>
              <a:t>TOPICS TO BE COVERED</a:t>
            </a:r>
          </a:p>
        </p:txBody>
      </p:sp>
      <p:sp>
        <p:nvSpPr>
          <p:cNvPr id="3" name="Content Placeholder 2">
            <a:extLst>
              <a:ext uri="{FF2B5EF4-FFF2-40B4-BE49-F238E27FC236}">
                <a16:creationId xmlns:a16="http://schemas.microsoft.com/office/drawing/2014/main" id="{5E6D11E5-D21D-4DCB-B446-38F510FCDE25}"/>
              </a:ext>
            </a:extLst>
          </p:cNvPr>
          <p:cNvSpPr>
            <a:spLocks noGrp="1"/>
          </p:cNvSpPr>
          <p:nvPr>
            <p:ph idx="1"/>
          </p:nvPr>
        </p:nvSpPr>
        <p:spPr>
          <a:xfrm>
            <a:off x="457200" y="2286000"/>
            <a:ext cx="8229600" cy="3886200"/>
          </a:xfrm>
        </p:spPr>
        <p:txBody>
          <a:bodyPr/>
          <a:lstStyle/>
          <a:p>
            <a:r>
              <a:rPr lang="en-US" b="1" dirty="0"/>
              <a:t>FACTORS AFFECTING SPORTS PERFORMANCE</a:t>
            </a:r>
          </a:p>
          <a:p>
            <a:endParaRPr lang="en-US" b="1" dirty="0"/>
          </a:p>
        </p:txBody>
      </p:sp>
    </p:spTree>
    <p:extLst>
      <p:ext uri="{BB962C8B-B14F-4D97-AF65-F5344CB8AC3E}">
        <p14:creationId xmlns:p14="http://schemas.microsoft.com/office/powerpoint/2010/main" val="1824641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BCE6C-29AB-48A2-AAFB-17BD1CA63D3B}"/>
              </a:ext>
            </a:extLst>
          </p:cNvPr>
          <p:cNvSpPr>
            <a:spLocks noGrp="1"/>
          </p:cNvSpPr>
          <p:nvPr>
            <p:ph type="title"/>
          </p:nvPr>
        </p:nvSpPr>
        <p:spPr>
          <a:xfrm>
            <a:off x="457200" y="274638"/>
            <a:ext cx="8229600" cy="1173162"/>
          </a:xfrm>
        </p:spPr>
        <p:style>
          <a:lnRef idx="0">
            <a:schemeClr val="accent1"/>
          </a:lnRef>
          <a:fillRef idx="3">
            <a:schemeClr val="accent1"/>
          </a:fillRef>
          <a:effectRef idx="3">
            <a:schemeClr val="accent1"/>
          </a:effectRef>
          <a:fontRef idx="minor">
            <a:schemeClr val="lt1"/>
          </a:fontRef>
        </p:style>
        <p:txBody>
          <a:bodyPr>
            <a:normAutofit fontScale="90000"/>
          </a:bodyPr>
          <a:lstStyle/>
          <a:p>
            <a:r>
              <a:rPr lang="en-US" b="1" dirty="0"/>
              <a:t>FACTORS AFFECTING SPORTS PERFORMANCE</a:t>
            </a:r>
          </a:p>
        </p:txBody>
      </p:sp>
      <p:sp>
        <p:nvSpPr>
          <p:cNvPr id="3" name="Content Placeholder 2">
            <a:extLst>
              <a:ext uri="{FF2B5EF4-FFF2-40B4-BE49-F238E27FC236}">
                <a16:creationId xmlns:a16="http://schemas.microsoft.com/office/drawing/2014/main" id="{A18F3C99-D535-4083-BD77-16F031FAE497}"/>
              </a:ext>
            </a:extLst>
          </p:cNvPr>
          <p:cNvSpPr>
            <a:spLocks noGrp="1"/>
          </p:cNvSpPr>
          <p:nvPr>
            <p:ph idx="1"/>
          </p:nvPr>
        </p:nvSpPr>
        <p:spPr>
          <a:xfrm>
            <a:off x="457200" y="1828800"/>
            <a:ext cx="8229600" cy="4572000"/>
          </a:xfrm>
        </p:spPr>
        <p:txBody>
          <a:bodyPr>
            <a:normAutofit/>
          </a:bodyPr>
          <a:lstStyle/>
          <a:p>
            <a:r>
              <a:rPr lang="en-US" dirty="0"/>
              <a:t>The psychological factors of sports and exercise that most affect performance are: self-confidence, motivation, emotional control, and concentration. </a:t>
            </a:r>
          </a:p>
        </p:txBody>
      </p:sp>
    </p:spTree>
    <p:extLst>
      <p:ext uri="{BB962C8B-B14F-4D97-AF65-F5344CB8AC3E}">
        <p14:creationId xmlns:p14="http://schemas.microsoft.com/office/powerpoint/2010/main" val="3606719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14735D-305E-49DB-8AE8-08A87F7E4D14}"/>
              </a:ext>
            </a:extLst>
          </p:cNvPr>
          <p:cNvSpPr>
            <a:spLocks noGrp="1"/>
          </p:cNvSpPr>
          <p:nvPr>
            <p:ph idx="1"/>
          </p:nvPr>
        </p:nvSpPr>
        <p:spPr>
          <a:xfrm>
            <a:off x="457200" y="685800"/>
            <a:ext cx="8229600" cy="5440363"/>
          </a:xfrm>
        </p:spPr>
        <p:txBody>
          <a:bodyPr/>
          <a:lstStyle/>
          <a:p>
            <a:pPr marL="0" indent="0">
              <a:buNone/>
            </a:pPr>
            <a:r>
              <a:rPr lang="en-US" b="1" dirty="0"/>
              <a:t>MOTIVATION: </a:t>
            </a:r>
          </a:p>
          <a:p>
            <a:r>
              <a:rPr lang="en-US" dirty="0"/>
              <a:t>This is important for any area you want to optimize your performance in. It is especially important in sports. </a:t>
            </a:r>
          </a:p>
          <a:p>
            <a:r>
              <a:rPr lang="en-US" dirty="0"/>
              <a:t>Think about athletes who experience constant ups-and-downs, wins and losses. </a:t>
            </a:r>
          </a:p>
          <a:p>
            <a:r>
              <a:rPr lang="en-US" dirty="0"/>
              <a:t>In their case, intrinsic motivation and love for what they do is usually what helps them recover after a bad pass, a terrible throw, or a much lower score than they were expecting.</a:t>
            </a:r>
          </a:p>
        </p:txBody>
      </p:sp>
    </p:spTree>
    <p:extLst>
      <p:ext uri="{BB962C8B-B14F-4D97-AF65-F5344CB8AC3E}">
        <p14:creationId xmlns:p14="http://schemas.microsoft.com/office/powerpoint/2010/main" val="2955756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70A058-9869-462F-9F2E-C23AD1BF1592}"/>
              </a:ext>
            </a:extLst>
          </p:cNvPr>
          <p:cNvSpPr>
            <a:spLocks noGrp="1"/>
          </p:cNvSpPr>
          <p:nvPr>
            <p:ph idx="1"/>
          </p:nvPr>
        </p:nvSpPr>
        <p:spPr>
          <a:xfrm>
            <a:off x="457200" y="990600"/>
            <a:ext cx="8229600" cy="4525963"/>
          </a:xfrm>
        </p:spPr>
        <p:txBody>
          <a:bodyPr>
            <a:normAutofit lnSpcReduction="10000"/>
          </a:bodyPr>
          <a:lstStyle/>
          <a:p>
            <a:pPr marL="0" indent="0">
              <a:buNone/>
            </a:pPr>
            <a:r>
              <a:rPr lang="en-US" b="1" dirty="0"/>
              <a:t>CONCENTRATION: </a:t>
            </a:r>
          </a:p>
          <a:p>
            <a:r>
              <a:rPr lang="en-US" dirty="0"/>
              <a:t>Athletes also need to have the ability to concentrate intensely. </a:t>
            </a:r>
          </a:p>
          <a:p>
            <a:r>
              <a:rPr lang="en-US" dirty="0"/>
              <a:t>All actions, even the most simple or intuitive ones, require concentration. </a:t>
            </a:r>
          </a:p>
          <a:p>
            <a:r>
              <a:rPr lang="en-US" dirty="0"/>
              <a:t>A poorly executed move can result in a loss or an injury. It can ruin months of preparation.</a:t>
            </a:r>
          </a:p>
          <a:p>
            <a:r>
              <a:rPr lang="en-US" dirty="0"/>
              <a:t> That’s why even an athlete with mediocre training is not usually distracted.</a:t>
            </a:r>
          </a:p>
        </p:txBody>
      </p:sp>
    </p:spTree>
    <p:extLst>
      <p:ext uri="{BB962C8B-B14F-4D97-AF65-F5344CB8AC3E}">
        <p14:creationId xmlns:p14="http://schemas.microsoft.com/office/powerpoint/2010/main" val="1400004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41F94A-7184-4E29-82C5-F36DD493896F}"/>
              </a:ext>
            </a:extLst>
          </p:cNvPr>
          <p:cNvSpPr>
            <a:spLocks noGrp="1"/>
          </p:cNvSpPr>
          <p:nvPr>
            <p:ph idx="1"/>
          </p:nvPr>
        </p:nvSpPr>
        <p:spPr>
          <a:xfrm>
            <a:off x="457200" y="838200"/>
            <a:ext cx="8229600" cy="5943600"/>
          </a:xfrm>
        </p:spPr>
        <p:txBody>
          <a:bodyPr>
            <a:normAutofit/>
          </a:bodyPr>
          <a:lstStyle/>
          <a:p>
            <a:pPr marL="0" indent="0">
              <a:buNone/>
            </a:pPr>
            <a:r>
              <a:rPr lang="en-US" b="1" dirty="0"/>
              <a:t>Emotional control</a:t>
            </a:r>
            <a:r>
              <a:rPr lang="en-US" dirty="0"/>
              <a:t>:</a:t>
            </a:r>
          </a:p>
          <a:p>
            <a:r>
              <a:rPr lang="en-US" dirty="0"/>
              <a:t> Doing mental training exercises that help you control your emotions and doubts can make the difference between success and failure. When poor emotional control affects an athlete’s performance, it is usually because she let her emotions affect her concentration.</a:t>
            </a:r>
          </a:p>
          <a:p>
            <a:pPr marL="0" indent="0">
              <a:buNone/>
            </a:pPr>
            <a:r>
              <a:rPr lang="en-US" b="1" dirty="0"/>
              <a:t>Self-confidence:</a:t>
            </a:r>
          </a:p>
          <a:p>
            <a:r>
              <a:rPr lang="en-US" dirty="0"/>
              <a:t> Lastly, confidence in your ability to successfully complete a task is an essential condition for victory</a:t>
            </a:r>
          </a:p>
        </p:txBody>
      </p:sp>
    </p:spTree>
    <p:extLst>
      <p:ext uri="{BB962C8B-B14F-4D97-AF65-F5344CB8AC3E}">
        <p14:creationId xmlns:p14="http://schemas.microsoft.com/office/powerpoint/2010/main" val="2206031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426735-1E0B-416B-82A1-0551A46E298F}"/>
              </a:ext>
            </a:extLst>
          </p:cNvPr>
          <p:cNvSpPr>
            <a:spLocks noGrp="1"/>
          </p:cNvSpPr>
          <p:nvPr>
            <p:ph idx="1"/>
          </p:nvPr>
        </p:nvSpPr>
        <p:spPr>
          <a:xfrm>
            <a:off x="457200" y="457200"/>
            <a:ext cx="8229600" cy="6172200"/>
          </a:xfrm>
        </p:spPr>
        <p:txBody>
          <a:bodyPr>
            <a:normAutofit lnSpcReduction="10000"/>
          </a:bodyPr>
          <a:lstStyle/>
          <a:p>
            <a:pPr marL="0" indent="0">
              <a:buNone/>
            </a:pPr>
            <a:r>
              <a:rPr lang="en-US" b="1" dirty="0"/>
              <a:t>Attention control:</a:t>
            </a:r>
          </a:p>
          <a:p>
            <a:r>
              <a:rPr lang="en-US" dirty="0"/>
              <a:t> Both internal and external attention. Internal attention is when an athlete focuses on things happening in her own body (thoughts, internal dialogue, feelings, and movements). External attention is when an athlete focuses on things outside of her own body.</a:t>
            </a:r>
          </a:p>
          <a:p>
            <a:pPr marL="0" indent="0">
              <a:buNone/>
            </a:pPr>
            <a:r>
              <a:rPr lang="en-US" b="1" dirty="0"/>
              <a:t>Setting goals: </a:t>
            </a:r>
          </a:p>
          <a:p>
            <a:r>
              <a:rPr lang="en-US" dirty="0"/>
              <a:t>This helps athletes get an overall vision of the work they have to do. They can also visualize what they have to achieve to get to their final goals.</a:t>
            </a:r>
          </a:p>
        </p:txBody>
      </p:sp>
    </p:spTree>
    <p:extLst>
      <p:ext uri="{BB962C8B-B14F-4D97-AF65-F5344CB8AC3E}">
        <p14:creationId xmlns:p14="http://schemas.microsoft.com/office/powerpoint/2010/main" val="268776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49236E-4EB5-4D2E-9234-3362056066A4}"/>
              </a:ext>
            </a:extLst>
          </p:cNvPr>
          <p:cNvSpPr>
            <a:spLocks noGrp="1"/>
          </p:cNvSpPr>
          <p:nvPr>
            <p:ph idx="1"/>
          </p:nvPr>
        </p:nvSpPr>
        <p:spPr>
          <a:xfrm>
            <a:off x="457200" y="685800"/>
            <a:ext cx="8229600" cy="5867400"/>
          </a:xfrm>
        </p:spPr>
        <p:txBody>
          <a:bodyPr>
            <a:normAutofit/>
          </a:bodyPr>
          <a:lstStyle/>
          <a:p>
            <a:pPr marL="0" indent="0">
              <a:buNone/>
            </a:pPr>
            <a:r>
              <a:rPr lang="en-US" b="1" dirty="0"/>
              <a:t>Self-instructions: </a:t>
            </a:r>
          </a:p>
          <a:p>
            <a:r>
              <a:rPr lang="en-US" dirty="0"/>
              <a:t>These are messages or short affirmations that we tell ourselves to help with motivation or concentration. It’s important to use rational, positive, logical, and realistic affirmations.</a:t>
            </a:r>
          </a:p>
          <a:p>
            <a:pPr marL="0" indent="0">
              <a:buNone/>
            </a:pPr>
            <a:r>
              <a:rPr lang="en-US" b="1" dirty="0"/>
              <a:t>Relaxation: </a:t>
            </a:r>
          </a:p>
          <a:p>
            <a:r>
              <a:rPr lang="en-US" dirty="0"/>
              <a:t>A relaxation technique is any method, procedure, or activity that helps reduce physical and/or mental tension. It is meant to lower stress and anxiety and replace them with peace.</a:t>
            </a:r>
          </a:p>
        </p:txBody>
      </p:sp>
    </p:spTree>
    <p:extLst>
      <p:ext uri="{BB962C8B-B14F-4D97-AF65-F5344CB8AC3E}">
        <p14:creationId xmlns:p14="http://schemas.microsoft.com/office/powerpoint/2010/main" val="692996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A59A8B-1DD9-4194-B9DC-FF5426336893}"/>
              </a:ext>
            </a:extLst>
          </p:cNvPr>
          <p:cNvSpPr>
            <a:spLocks noGrp="1"/>
          </p:cNvSpPr>
          <p:nvPr>
            <p:ph idx="1"/>
          </p:nvPr>
        </p:nvSpPr>
        <p:spPr>
          <a:xfrm>
            <a:off x="457200" y="914400"/>
            <a:ext cx="8229600" cy="5943600"/>
          </a:xfrm>
        </p:spPr>
        <p:txBody>
          <a:bodyPr/>
          <a:lstStyle/>
          <a:p>
            <a:pPr marL="0" indent="0">
              <a:buNone/>
            </a:pPr>
            <a:r>
              <a:rPr lang="en-US" b="1" dirty="0"/>
              <a:t>Mental representation:</a:t>
            </a:r>
          </a:p>
          <a:p>
            <a:r>
              <a:rPr lang="en-US" dirty="0"/>
              <a:t> Mental representations are symbolic ways of reproducing reality. Visualization is extremely powerful for athletes and non-athletes alike.</a:t>
            </a:r>
          </a:p>
        </p:txBody>
      </p:sp>
    </p:spTree>
    <p:extLst>
      <p:ext uri="{BB962C8B-B14F-4D97-AF65-F5344CB8AC3E}">
        <p14:creationId xmlns:p14="http://schemas.microsoft.com/office/powerpoint/2010/main" val="2123758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5F405C-4A39-4C87-9E56-4B8665AB4513}"/>
              </a:ext>
            </a:extLst>
          </p:cNvPr>
          <p:cNvPicPr>
            <a:picLocks noChangeAspect="1"/>
          </p:cNvPicPr>
          <p:nvPr/>
        </p:nvPicPr>
        <p:blipFill>
          <a:blip r:embed="rId2"/>
          <a:stretch>
            <a:fillRect/>
          </a:stretch>
        </p:blipFill>
        <p:spPr>
          <a:xfrm>
            <a:off x="1219200" y="990600"/>
            <a:ext cx="6324600" cy="4876800"/>
          </a:xfrm>
          <a:prstGeom prst="rect">
            <a:avLst/>
          </a:prstGeom>
        </p:spPr>
      </p:pic>
    </p:spTree>
    <p:extLst>
      <p:ext uri="{BB962C8B-B14F-4D97-AF65-F5344CB8AC3E}">
        <p14:creationId xmlns:p14="http://schemas.microsoft.com/office/powerpoint/2010/main" val="609356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746</TotalTime>
  <Words>224</Words>
  <Application>Microsoft Office PowerPoint</Application>
  <PresentationFormat>On-screen Show (4:3)</PresentationFormat>
  <Paragraphs>35</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Berlin Sans FB Demi</vt:lpstr>
      <vt:lpstr>Calibri</vt:lpstr>
      <vt:lpstr>Office Theme</vt:lpstr>
      <vt:lpstr>PowerPoint Presentation</vt:lpstr>
      <vt:lpstr>PowerPoint Presentation</vt:lpstr>
      <vt:lpstr>PowerPoint Presentation</vt:lpstr>
      <vt:lpstr>TOPICS TO BE COVERED</vt:lpstr>
      <vt:lpstr>FACTORS AFFECTING SPORTS PERFORMANCE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jj</dc:creator>
  <cp:lastModifiedBy>User</cp:lastModifiedBy>
  <cp:revision>104</cp:revision>
  <dcterms:created xsi:type="dcterms:W3CDTF">2022-07-21T00:29:04Z</dcterms:created>
  <dcterms:modified xsi:type="dcterms:W3CDTF">2022-07-28T13:50:20Z</dcterms:modified>
</cp:coreProperties>
</file>